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478" r:id="rId5"/>
    <p:sldId id="2479" r:id="rId6"/>
    <p:sldId id="259" r:id="rId7"/>
    <p:sldId id="2498" r:id="rId8"/>
    <p:sldId id="2481" r:id="rId9"/>
    <p:sldId id="2468" r:id="rId10"/>
    <p:sldId id="2469" r:id="rId11"/>
    <p:sldId id="2485" r:id="rId12"/>
    <p:sldId id="2488" r:id="rId13"/>
    <p:sldId id="2489" r:id="rId14"/>
    <p:sldId id="2490" r:id="rId15"/>
    <p:sldId id="2491" r:id="rId16"/>
    <p:sldId id="2496" r:id="rId17"/>
    <p:sldId id="2494" r:id="rId18"/>
    <p:sldId id="2495" r:id="rId19"/>
    <p:sldId id="2492" r:id="rId20"/>
    <p:sldId id="2493" r:id="rId2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191919"/>
    <a:srgbClr val="01023B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200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0.01853</cdr:y>
    </cdr:from>
    <cdr:to>
      <cdr:x>1</cdr:x>
      <cdr:y>1</cdr:y>
    </cdr:to>
    <cdr:pic>
      <cdr:nvPicPr>
        <cdr:cNvPr id="3" name="Image 2">
          <a:extLst xmlns:a="http://schemas.openxmlformats.org/drawingml/2006/main">
            <a:ext uri="{FF2B5EF4-FFF2-40B4-BE49-F238E27FC236}">
              <a16:creationId xmlns:a16="http://schemas.microsoft.com/office/drawing/2014/main" id="{23341DD5-5C2E-4EC8-808C-0A3D1AEBC86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97584"/>
          <a:ext cx="11993217" cy="5168712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B3662A-0BC8-4946-95F7-A417EFF47D45}" type="datetime1">
              <a:rPr lang="fr-FR" smtClean="0"/>
              <a:t>22/04/2022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1DB9C-7D45-48E3-9809-D583EE85E0C9}" type="datetime1">
              <a:rPr lang="fr-FR" smtClean="0"/>
              <a:pPr/>
              <a:t>22/04/2022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L'</a:t>
            </a:r>
            <a:r>
              <a:rPr lang="fr-FR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autopartage est</a:t>
            </a:r>
            <a:r>
              <a:rPr lang="fr-FR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un système qui permet de mettre à disposition d'une clientèle de particuliers des voitures en libre-service. </a:t>
            </a:r>
            <a:endParaRPr lang="fr-FR" sz="1800" dirty="0"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faire simple, cela consiste à réserver un véhicule dont certains en libre-service via une interface en ligne.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Cela permet d’accéder de manière occasionnelle à un véhicule sans les contraintes de la possession.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 ce soit l’assurance, l’entretien, ou encore du stationnement du véhicule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Avenir Next LT Pro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entre les contrats de location, les cautions à régler.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rtl="0"/>
            <a:r>
              <a:rPr lang="fr-FR" sz="1800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C’est aussi un énorme avantage pour notre société : pratiquer l’autopartage permet de réduire le nombre de véhicules en circulation </a:t>
            </a:r>
          </a:p>
          <a:p>
            <a:pPr rtl="0"/>
            <a:r>
              <a:rPr lang="fr-FR" sz="1800" i="1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(chaque voiture d’autopartage remplace 9 voitures personnelles et libère 8 places de stationnement)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Notre projet a pour but d’agrandir le réseau de location de véhicules de l’entreprise de location, qui jusqu’à présent, proposait seulement des services de location standard. </a:t>
            </a:r>
          </a:p>
          <a:p>
            <a:pPr marL="171450" indent="-171450" rtl="0">
              <a:buFontTx/>
              <a:buChar char="-"/>
            </a:pPr>
            <a:r>
              <a:rPr lang="fr-FR" dirty="0"/>
              <a:t>Autopartage en boucle de retour + sans boucle de retour</a:t>
            </a:r>
          </a:p>
          <a:p>
            <a:pPr marL="171450" indent="-171450" rtl="0">
              <a:buFontTx/>
              <a:buChar char="-"/>
            </a:pPr>
            <a:r>
              <a:rPr lang="fr-FR" dirty="0"/>
              <a:t>Auto partage : partage de véhicules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082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260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282C33"/>
                </a:solidFill>
                <a:effectLst/>
                <a:latin typeface="Graphik"/>
              </a:rPr>
              <a:t>le diagramme de déploiement décrit le déploiement physique des informations générées par le logiciel sur des composants matériels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282C33"/>
              </a:solidFill>
              <a:effectLst/>
              <a:latin typeface="Graphi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282C33"/>
                </a:solidFill>
                <a:effectLst/>
                <a:latin typeface="Graphik"/>
              </a:rPr>
              <a:t>Dans le smartphone on aura…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282C33"/>
                </a:solidFill>
                <a:effectLst/>
                <a:latin typeface="Graphik"/>
              </a:rPr>
              <a:t>Dans la Raspberry Pi 3 on aura…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282C33"/>
                </a:solidFill>
                <a:effectLst/>
                <a:latin typeface="Graphik"/>
              </a:rPr>
              <a:t>Dans la voiture on aura…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79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49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Période</a:t>
            </a:r>
            <a:r>
              <a:rPr lang="en-GB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développement</a:t>
            </a:r>
            <a:r>
              <a:rPr lang="en-GB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du 3 Janvier 2022 à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GB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2022.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fonction du cahier des charges, essayer de faire au moins cher possible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Aucune pièce sous tension ne sera visible ni accessible.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 système sera alimenté en TBT (Très Basse Tension).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 batterie du véhicule doit fournir assez de courant pour alimenter tous les composants.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r>
              <a:rPr lang="en-GB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projet</a:t>
            </a:r>
            <a:r>
              <a:rPr lang="en-GB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</a:t>
            </a:r>
            <a:r>
              <a:rPr lang="en-GB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réalisé</a:t>
            </a:r>
            <a:r>
              <a:rPr lang="en-GB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avec le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matériels</a:t>
            </a:r>
            <a:r>
              <a:rPr lang="en-GB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logiciels</a:t>
            </a:r>
            <a:r>
              <a:rPr lang="en-GB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listé</a:t>
            </a:r>
            <a:r>
              <a:rPr lang="en-GB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dans la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rubrique</a:t>
            </a:r>
            <a:r>
              <a:rPr lang="en-GB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précédente</a:t>
            </a:r>
            <a:endParaRPr lang="en-GB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L’article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L1231-1-1 du code des transports, </a:t>
            </a: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créé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 la LOM, </a:t>
            </a: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prévoit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les </a:t>
            </a: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autorités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organisatrices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mobilité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(AOM)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sont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les </a:t>
            </a: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autorités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compétentes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pour organiser </a:t>
            </a: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l’autopartage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sur </a:t>
            </a: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leur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200" dirty="0" err="1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territoire</a:t>
            </a:r>
            <a:r>
              <a:rPr lang="en-GB" sz="1200" dirty="0">
                <a:solidFill>
                  <a:srgbClr val="20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880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99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fr-FR" spc="300" noProof="0"/>
              <a:t>RAPPORT ANNUEL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fr-FR" sz="1600" noProof="0">
                <a:cs typeface="Biome Light" panose="020B0303030204020804" pitchFamily="34" charset="0"/>
              </a:rPr>
              <a:t>Cliquez pour modifier les styles du texte du masque.</a:t>
            </a:r>
          </a:p>
          <a:p>
            <a:pPr marL="0" indent="0" rtl="0">
              <a:buNone/>
            </a:pPr>
            <a:endParaRPr lang="fr-FR" noProof="0"/>
          </a:p>
        </p:txBody>
      </p:sp>
      <p:sp>
        <p:nvSpPr>
          <p:cNvPr id="17" name="Espace réservé du numéro de diapositiv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fr-FR" sz="4000" spc="300" noProof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32" name="Espace réservé du texte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3" name="Espace réservé du texte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’image en ligne 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35" name="Espace réservé d’image en ligne 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36" name="Espace réservé d’image en ligne 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fr-FR" sz="1600" noProof="0">
                <a:cs typeface="Biome Light" panose="020B0303030204020804" pitchFamily="34" charset="0"/>
              </a:rPr>
              <a:t>Cliquez pour modifier les styles du texte du masque.</a:t>
            </a:r>
          </a:p>
          <a:p>
            <a:pPr marL="0" indent="0" rtl="0">
              <a:buNone/>
            </a:pPr>
            <a:endParaRPr lang="fr-FR" noProof="0"/>
          </a:p>
        </p:txBody>
      </p:sp>
      <p:sp>
        <p:nvSpPr>
          <p:cNvPr id="17" name="Espace réservé du numéro de diapositiv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fr-FR" noProof="0"/>
              <a:t>TITRE DE LA DIAPOSITIVE ICI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9" name="Espace réservé du numéro de diapositive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" name="Espace réservé d’image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" name="Espace réservé d’image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Espace réservé d’image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2" name="Espace réservé d’image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3" name="Espace réservé d’image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fr-FR" sz="4800" noProof="0"/>
              <a:t>Modifiez le style du titre</a:t>
            </a:r>
          </a:p>
        </p:txBody>
      </p:sp>
      <p:sp>
        <p:nvSpPr>
          <p:cNvPr id="19" name="Espace réservé d’image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fr-FR" spc="3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4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fr-FR" spc="3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14" name="Espace réservé du contenu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4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fr-FR" sz="4800" noProof="0"/>
              <a:t>Modifiez le style du titre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5" name="Espace réservé d’image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6" name="Espace réservé d’image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intérieur, sombre&#10;&#10;Description générée automatiquement">
            <a:extLst>
              <a:ext uri="{FF2B5EF4-FFF2-40B4-BE49-F238E27FC236}">
                <a16:creationId xmlns:a16="http://schemas.microsoft.com/office/drawing/2014/main" id="{9A0F93CB-1C3B-4C27-B652-4E09CC7E3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41" t="23243" r="5307" b="22219"/>
          <a:stretch/>
        </p:blipFill>
        <p:spPr>
          <a:xfrm>
            <a:off x="5732796" y="3850547"/>
            <a:ext cx="6557075" cy="3163719"/>
          </a:xfrm>
          <a:prstGeom prst="rect">
            <a:avLst/>
          </a:prstGeom>
          <a:effectLst/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6830EE6-FF56-409F-90A9-3CF6E1BB6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253" y="5521911"/>
            <a:ext cx="1410191" cy="14130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Espace réservé d’image 7" descr="image abstrait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5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6634" y="3018196"/>
            <a:ext cx="3178727" cy="2106668"/>
          </a:xfrm>
          <a:gradFill flip="none" rotWithShape="1">
            <a:gsLst>
              <a:gs pos="51181">
                <a:srgbClr val="4A4A4A"/>
              </a:gs>
              <a:gs pos="33984">
                <a:srgbClr val="323232"/>
              </a:gs>
              <a:gs pos="18000">
                <a:srgbClr val="1C1C1C"/>
              </a:gs>
              <a:gs pos="0">
                <a:schemeClr val="bg1"/>
              </a:gs>
              <a:gs pos="44000">
                <a:schemeClr val="accent6">
                  <a:lumMod val="50000"/>
                </a:schemeClr>
              </a:gs>
              <a:gs pos="83000">
                <a:srgbClr val="797979"/>
              </a:gs>
              <a:gs pos="72000">
                <a:srgbClr val="5D5D5D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effectLst>
            <a:softEdge rad="31750"/>
          </a:effectLst>
        </p:spPr>
        <p:txBody>
          <a:bodyPr rtlCol="0"/>
          <a:lstStyle/>
          <a:p>
            <a:pPr rtl="0"/>
            <a:r>
              <a:rPr lang="fr-FR" dirty="0"/>
              <a:t>Kraut Jordan - IR</a:t>
            </a:r>
          </a:p>
          <a:p>
            <a:pPr rtl="0"/>
            <a:r>
              <a:rPr lang="fr-FR" dirty="0"/>
              <a:t>Hellou Karim - IR</a:t>
            </a:r>
          </a:p>
          <a:p>
            <a:pPr rtl="0"/>
            <a:r>
              <a:rPr lang="fr-FR" dirty="0"/>
              <a:t>Muller Kévin - IR</a:t>
            </a:r>
          </a:p>
          <a:p>
            <a:pPr rtl="0"/>
            <a:r>
              <a:rPr lang="fr-FR" dirty="0"/>
              <a:t>Malpeyre Jules - IR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397008"/>
            <a:ext cx="11490325" cy="823913"/>
          </a:xfrm>
        </p:spPr>
        <p:txBody>
          <a:bodyPr rtlCol="0"/>
          <a:lstStyle/>
          <a:p>
            <a:pPr rtl="0"/>
            <a:r>
              <a:rPr lang="fr-FR" sz="4400" dirty="0"/>
              <a:t>Projet de fin d’année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1512" y="6310501"/>
            <a:ext cx="11148969" cy="518795"/>
          </a:xfrm>
        </p:spPr>
        <p:txBody>
          <a:bodyPr rtlCol="0"/>
          <a:lstStyle/>
          <a:p>
            <a:pPr rtl="0"/>
            <a:r>
              <a:rPr lang="fr-FR" dirty="0"/>
              <a:t>BTS SN Haguenau 2020/2022 – Diaporama de projet « </a:t>
            </a:r>
            <a:r>
              <a:rPr lang="fr-FR" b="1" dirty="0"/>
              <a:t>Autopartage</a:t>
            </a:r>
            <a:r>
              <a:rPr lang="fr-FR" dirty="0"/>
              <a:t> »</a:t>
            </a:r>
          </a:p>
        </p:txBody>
      </p:sp>
    </p:spTree>
    <p:extLst>
      <p:ext uri="{BB962C8B-B14F-4D97-AF65-F5344CB8AC3E}">
        <p14:creationId xmlns:p14="http://schemas.microsoft.com/office/powerpoint/2010/main" val="14429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708C38-57D3-4FC1-942E-CDD994EE6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10</a:t>
            </a:fld>
            <a:endParaRPr lang="fr-FR" noProof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C849264-A600-449A-9F6D-87BE30F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La base de données</a:t>
            </a:r>
          </a:p>
          <a:p>
            <a:r>
              <a:rPr lang="fr-FR" sz="1800" dirty="0"/>
              <a:t>L’interface Homme-Machine</a:t>
            </a:r>
          </a:p>
          <a:p>
            <a:r>
              <a:rPr lang="fr-FR" sz="1800" dirty="0"/>
              <a:t>L’utilisation de la Raspberry</a:t>
            </a:r>
          </a:p>
          <a:p>
            <a:r>
              <a:rPr lang="fr-FR" sz="1800" dirty="0"/>
              <a:t>Travail restant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57261E7-80C9-4DE8-B46E-E2690281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0" y="612037"/>
            <a:ext cx="7078317" cy="884238"/>
          </a:xfrm>
        </p:spPr>
        <p:txBody>
          <a:bodyPr/>
          <a:lstStyle/>
          <a:p>
            <a:r>
              <a:rPr lang="fr-FR" b="1" dirty="0"/>
              <a:t>Partie individuelle : malpeyre jules </a:t>
            </a: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88B747BF-6223-4234-A549-E001F2EA8F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85" r="385"/>
          <a:stretch>
            <a:fillRect/>
          </a:stretch>
        </p:blipFill>
        <p:spPr>
          <a:xfrm>
            <a:off x="1775662" y="3429000"/>
            <a:ext cx="1844536" cy="215954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779F227-71F5-47E9-8EDE-658E43D9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662" y="569396"/>
            <a:ext cx="1844536" cy="18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1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3F530E-F96D-4B2A-9587-CB89A2309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11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F39CF7-B607-4FB5-A60C-81D79CC4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75" y="724578"/>
            <a:ext cx="10249049" cy="613342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ED0FA1B-FEDD-46C7-9019-D0AC5B33F1F6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+mj-lt"/>
              </a:rPr>
              <a:t>LA BASE DE DONNEE</a:t>
            </a:r>
          </a:p>
        </p:txBody>
      </p:sp>
    </p:spTree>
    <p:extLst>
      <p:ext uri="{BB962C8B-B14F-4D97-AF65-F5344CB8AC3E}">
        <p14:creationId xmlns:p14="http://schemas.microsoft.com/office/powerpoint/2010/main" val="278898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A204A7-3664-44D9-BCF6-9C3130265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12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D9B01E0-955E-4A46-91AB-581B6218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90" y="439732"/>
            <a:ext cx="5897218" cy="884238"/>
          </a:xfrm>
        </p:spPr>
        <p:txBody>
          <a:bodyPr/>
          <a:lstStyle/>
          <a:p>
            <a:pPr algn="ctr"/>
            <a:r>
              <a:rPr lang="fr-FR" b="1" dirty="0"/>
              <a:t>L’interface homme-machine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D45081-6991-4E72-8476-7A2D3F06F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15" y="1541974"/>
            <a:ext cx="10418967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7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2FA8FA-E998-4BF7-B1D1-527AA7EC3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13</a:t>
            </a:fld>
            <a:endParaRPr lang="fr-FR" noProof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4EF3771-EB2A-47AD-88EB-EDF62D7D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A3D3CED-A0DC-443D-870F-BB71E39B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Cycle du loueur</a:t>
            </a:r>
          </a:p>
        </p:txBody>
      </p:sp>
      <p:pic>
        <p:nvPicPr>
          <p:cNvPr id="7" name="Espace réservé du contenu 8">
            <a:extLst>
              <a:ext uri="{FF2B5EF4-FFF2-40B4-BE49-F238E27FC236}">
                <a16:creationId xmlns:a16="http://schemas.microsoft.com/office/drawing/2014/main" id="{91140F73-BC1A-4A74-9297-E1B4414E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3" y="1599256"/>
            <a:ext cx="10658091" cy="51080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DEFB900-7E7C-4D56-B78C-208B1CED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042"/>
            <a:ext cx="3477986" cy="148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3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7">
            <a:extLst>
              <a:ext uri="{FF2B5EF4-FFF2-40B4-BE49-F238E27FC236}">
                <a16:creationId xmlns:a16="http://schemas.microsoft.com/office/drawing/2014/main" id="{815FCC0E-5DE8-47D0-B332-19DE09BD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33" y="1179895"/>
            <a:ext cx="10052134" cy="565353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3CBAEB-6FD7-4893-A8B0-1F67DD850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14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35EBDB5-F33F-4D84-B21E-582FB0F4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5657"/>
            <a:ext cx="11506200" cy="884238"/>
          </a:xfrm>
        </p:spPr>
        <p:txBody>
          <a:bodyPr/>
          <a:lstStyle/>
          <a:p>
            <a:r>
              <a:rPr lang="fr-FR" b="1" dirty="0"/>
              <a:t>Cycle du propriétaire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DB95A20-7B55-4C84-80B8-6681F468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182" y="-19298"/>
            <a:ext cx="3521818" cy="16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28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420BDB-6BB7-490A-86CD-246EC478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15</a:t>
            </a:fld>
            <a:endParaRPr lang="fr-FR" noProof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21B2DE-FE00-4605-B0B6-7B9DD24BB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F7FA405-C9D0-4005-8EF1-716BB19C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91" y="100153"/>
            <a:ext cx="5897218" cy="884238"/>
          </a:xfrm>
        </p:spPr>
        <p:txBody>
          <a:bodyPr/>
          <a:lstStyle/>
          <a:p>
            <a:r>
              <a:rPr lang="fr-FR" b="1" dirty="0"/>
              <a:t>Cycle administrateur</a:t>
            </a:r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7EA96CD5-E363-4475-99C5-D107207C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39039"/>
            <a:ext cx="9942146" cy="55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7AF2BE-4D9D-4A92-8417-F9F3151AD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16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7377DAC-781D-4EA9-95D1-21D679B4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391" y="426004"/>
            <a:ext cx="5897218" cy="884238"/>
          </a:xfrm>
        </p:spPr>
        <p:txBody>
          <a:bodyPr/>
          <a:lstStyle/>
          <a:p>
            <a:r>
              <a:rPr lang="fr-FR" b="1" dirty="0"/>
              <a:t>L’utilisation de la Raspberry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54F04D-77CE-4070-8D1B-04498439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8" y="1310242"/>
            <a:ext cx="5389602" cy="53896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093EB3-FBB4-496C-AD8F-4A59A0D1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67" y="1565059"/>
            <a:ext cx="2254882" cy="24084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478B49E-F636-4FEE-87AE-4DE0DC92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863" y="4228316"/>
            <a:ext cx="2040255" cy="24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6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7" descr="image abstraite">
            <a:extLst>
              <a:ext uri="{FF2B5EF4-FFF2-40B4-BE49-F238E27FC236}">
                <a16:creationId xmlns:a16="http://schemas.microsoft.com/office/drawing/2014/main" id="{41CB5AEE-7778-4A32-90FE-F8CEFDD55B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596" r="14403" b="-2"/>
          <a:stretch/>
        </p:blipFill>
        <p:spPr>
          <a:xfrm>
            <a:off x="20" y="10"/>
            <a:ext cx="6095980" cy="6857990"/>
          </a:xfrm>
          <a:prstGeom prst="parallelogram">
            <a:avLst/>
          </a:prstGeom>
          <a:noFill/>
          <a:effectLst/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18E5E68-929C-47AC-99A6-F0423023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</p:spPr>
        <p:txBody>
          <a:bodyPr anchor="t">
            <a:normAutofit/>
          </a:bodyPr>
          <a:lstStyle/>
          <a:p>
            <a:r>
              <a:rPr lang="fr-FR" sz="5000" b="1"/>
              <a:t>Travail restant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08C3F8-57A5-4A7C-AE73-BAD67E4D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fr-FR" noProof="0" smtClean="0"/>
              <a:pPr rtl="0">
                <a:spcAft>
                  <a:spcPts val="600"/>
                </a:spcAft>
              </a:pPr>
              <a:t>17</a:t>
            </a:fld>
            <a:endParaRPr lang="fr-FR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F77B8E3-09EE-F300-61DA-4194363426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37988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Création</a:t>
            </a:r>
            <a:r>
              <a:rPr lang="en-US" dirty="0"/>
              <a:t> d’un </a:t>
            </a:r>
            <a:r>
              <a:rPr lang="en-US" dirty="0" err="1"/>
              <a:t>système</a:t>
            </a:r>
            <a:r>
              <a:rPr lang="en-US" dirty="0"/>
              <a:t> de </a:t>
            </a:r>
            <a:r>
              <a:rPr lang="en-US" dirty="0" err="1"/>
              <a:t>paiement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Amélioration</a:t>
            </a:r>
            <a:r>
              <a:rPr lang="en-US" dirty="0"/>
              <a:t> du </a:t>
            </a:r>
            <a:r>
              <a:rPr lang="en-US" dirty="0" err="1"/>
              <a:t>visuel</a:t>
            </a:r>
            <a:r>
              <a:rPr lang="en-US" dirty="0"/>
              <a:t> pour le site web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Création</a:t>
            </a:r>
            <a:r>
              <a:rPr lang="en-US" dirty="0"/>
              <a:t> d’un interface pour </a:t>
            </a:r>
            <a:r>
              <a:rPr lang="en-US" dirty="0" err="1"/>
              <a:t>l’administrateur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5985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pic>
        <p:nvPicPr>
          <p:cNvPr id="8" name="Espace réservé d’image 7" descr="groupe de personnes autour d’une table de conférenc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2078875"/>
            <a:ext cx="4846319" cy="3798888"/>
          </a:xfrm>
        </p:spPr>
        <p:txBody>
          <a:bodyPr rtlCol="0"/>
          <a:lstStyle/>
          <a:p>
            <a:pPr rtl="0"/>
            <a:r>
              <a:rPr lang="fr-FR" dirty="0"/>
              <a:t>Présentation du projet</a:t>
            </a:r>
          </a:p>
          <a:p>
            <a:pPr rtl="0"/>
            <a:r>
              <a:rPr lang="fr-FR" dirty="0"/>
              <a:t>Diagramme de cas d’utilisation</a:t>
            </a:r>
          </a:p>
          <a:p>
            <a:pPr rtl="0"/>
            <a:r>
              <a:rPr lang="fr-FR" dirty="0"/>
              <a:t>Diagramme de déploiement</a:t>
            </a:r>
          </a:p>
          <a:p>
            <a:pPr rtl="0"/>
            <a:r>
              <a:rPr lang="fr-FR" dirty="0"/>
              <a:t>Planning prévisionnel</a:t>
            </a:r>
          </a:p>
          <a:p>
            <a:pPr rtl="0"/>
            <a:r>
              <a:rPr lang="fr-FR" dirty="0"/>
              <a:t>Matériels et logiciels</a:t>
            </a:r>
          </a:p>
          <a:p>
            <a:pPr rtl="0"/>
            <a:r>
              <a:rPr lang="fr-FR" dirty="0"/>
              <a:t>Répartition des tâches</a:t>
            </a:r>
          </a:p>
          <a:p>
            <a:pPr rtl="0"/>
            <a:r>
              <a:rPr lang="fr-FR" dirty="0"/>
              <a:t>Partie personnelle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Analyse du besoin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 rtlCol="0"/>
          <a:lstStyle/>
          <a:p>
            <a:pPr rtl="0"/>
            <a:r>
              <a:rPr lang="fr-FR" dirty="0"/>
              <a:t>Autopartage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617"/>
            <a:ext cx="4646246" cy="3446346"/>
          </a:xfrm>
        </p:spPr>
        <p:txBody>
          <a:bodyPr rtlCol="0">
            <a:normAutofit/>
          </a:bodyPr>
          <a:lstStyle/>
          <a:p>
            <a:pPr rtl="0">
              <a:buFontTx/>
              <a:buChar char="-"/>
            </a:pPr>
            <a:r>
              <a:rPr lang="fr-FR" dirty="0"/>
              <a:t>Plus de contraintes de possession</a:t>
            </a:r>
          </a:p>
          <a:p>
            <a:pPr rtl="0">
              <a:buFontTx/>
              <a:buChar char="-"/>
            </a:pPr>
            <a:r>
              <a:rPr lang="fr-FR" dirty="0"/>
              <a:t>Réservation d’un véhicule à toute heure</a:t>
            </a:r>
          </a:p>
          <a:p>
            <a:pPr rtl="0">
              <a:buFontTx/>
              <a:buChar char="-"/>
            </a:pPr>
            <a:r>
              <a:rPr lang="fr-FR" dirty="0"/>
              <a:t>Plus de démarche administrative</a:t>
            </a:r>
          </a:p>
          <a:p>
            <a:pPr rtl="0">
              <a:buFontTx/>
              <a:buChar char="-"/>
            </a:pPr>
            <a:r>
              <a:rPr lang="fr-FR" dirty="0"/>
              <a:t>Permet de réduire le nombre de véhicules en circulation</a:t>
            </a:r>
          </a:p>
          <a:p>
            <a:pPr rtl="0">
              <a:buFontTx/>
              <a:buChar char="-"/>
            </a:pPr>
            <a:r>
              <a:rPr lang="fr-FR" dirty="0"/>
              <a:t>Réduire les gaz à effet de serre et les émissions polluantes</a:t>
            </a:r>
          </a:p>
          <a:p>
            <a:pPr rtl="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3</a:t>
            </a:fld>
            <a:endParaRPr lang="fr-FR"/>
          </a:p>
        </p:txBody>
      </p:sp>
      <p:pic>
        <p:nvPicPr>
          <p:cNvPr id="7" name="Google Shape;312;g1091e737d74_0_9">
            <a:extLst>
              <a:ext uri="{FF2B5EF4-FFF2-40B4-BE49-F238E27FC236}">
                <a16:creationId xmlns:a16="http://schemas.microsoft.com/office/drawing/2014/main" id="{EA609228-3365-4C7D-955D-D9927AB541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398"/>
          <a:stretch/>
        </p:blipFill>
        <p:spPr>
          <a:xfrm>
            <a:off x="0" y="0"/>
            <a:ext cx="5416550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ersonne, extérieur, voiture&#10;&#10;Description générée automatiquement">
            <a:extLst>
              <a:ext uri="{FF2B5EF4-FFF2-40B4-BE49-F238E27FC236}">
                <a16:creationId xmlns:a16="http://schemas.microsoft.com/office/drawing/2014/main" id="{4AA3A957-3139-4179-B628-746444613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4" r="33959" b="2"/>
          <a:stretch/>
        </p:blipFill>
        <p:spPr>
          <a:xfrm>
            <a:off x="20" y="10"/>
            <a:ext cx="6095980" cy="686791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effectLst/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62871"/>
            <a:ext cx="5251450" cy="1661297"/>
          </a:xfrm>
        </p:spPr>
        <p:txBody>
          <a:bodyPr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fr-FR" sz="5600" dirty="0"/>
              <a:t>Présentation du projet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1" y="4378134"/>
            <a:ext cx="2908040" cy="365125"/>
          </a:xfrm>
        </p:spPr>
        <p:txBody>
          <a:bodyPr rtlCol="0" anchor="ctr">
            <a:normAutofit/>
          </a:bodyPr>
          <a:lstStyle/>
          <a:p>
            <a:pPr rtl="0"/>
            <a:r>
              <a:rPr lang="fr-FR" b="1" dirty="0"/>
              <a:t>Autopartage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821EF38C-BD1F-4689-91BB-AC509C8D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4</a:t>
            </a:fld>
            <a:endParaRPr lang="fr-FR" dirty="0"/>
          </a:p>
        </p:txBody>
      </p:sp>
      <p:sp>
        <p:nvSpPr>
          <p:cNvPr id="11" name="Espace réservé du contenu 8">
            <a:extLst>
              <a:ext uri="{FF2B5EF4-FFF2-40B4-BE49-F238E27FC236}">
                <a16:creationId xmlns:a16="http://schemas.microsoft.com/office/drawing/2014/main" id="{B2D4EA75-710B-431A-8A9F-71C50BA52CE8}"/>
              </a:ext>
            </a:extLst>
          </p:cNvPr>
          <p:cNvSpPr txBox="1">
            <a:spLocks/>
          </p:cNvSpPr>
          <p:nvPr/>
        </p:nvSpPr>
        <p:spPr>
          <a:xfrm>
            <a:off x="5134516" y="5618654"/>
            <a:ext cx="6191990" cy="33566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Autopartage en boucle de retour 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85F3276C-26C8-4521-B46C-F6D86E5F3B30}"/>
              </a:ext>
            </a:extLst>
          </p:cNvPr>
          <p:cNvSpPr txBox="1">
            <a:spLocks/>
          </p:cNvSpPr>
          <p:nvPr/>
        </p:nvSpPr>
        <p:spPr>
          <a:xfrm>
            <a:off x="5134516" y="6075456"/>
            <a:ext cx="6191990" cy="33566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AUTOPARTAGE SANS BOUCLE DE RETOUR</a:t>
            </a:r>
          </a:p>
        </p:txBody>
      </p:sp>
    </p:spTree>
    <p:extLst>
      <p:ext uri="{BB962C8B-B14F-4D97-AF65-F5344CB8AC3E}">
        <p14:creationId xmlns:p14="http://schemas.microsoft.com/office/powerpoint/2010/main" val="210811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Diagramme de cas d’utilisation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5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A2BA7E-6CE9-4A5D-920D-9DCD01649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102"/>
            <a:ext cx="12192000" cy="506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491273"/>
            <a:ext cx="11002962" cy="823913"/>
          </a:xfrm>
        </p:spPr>
        <p:txBody>
          <a:bodyPr rtlCol="0"/>
          <a:lstStyle/>
          <a:p>
            <a:pPr rtl="0"/>
            <a:r>
              <a:rPr lang="fr-FR" dirty="0"/>
              <a:t>Diagramme de déploiement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6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865F45-43DB-4F75-9544-A4E77C007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1333"/>
            <a:ext cx="12192000" cy="54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6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Planning prévisionnel</a:t>
            </a:r>
          </a:p>
        </p:txBody>
      </p:sp>
      <p:graphicFrame>
        <p:nvGraphicFramePr>
          <p:cNvPr id="6" name="Graphique" descr="Le graphique se place ici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0" y="1371600"/>
          <a:ext cx="12192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462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7F37B86A-1F12-40CE-A499-553ECB0DD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"/>
          <a:stretch/>
        </p:blipFill>
        <p:spPr>
          <a:xfrm>
            <a:off x="0" y="2122810"/>
            <a:ext cx="8377155" cy="3697215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206" y="365125"/>
            <a:ext cx="4018722" cy="573989"/>
          </a:xfrm>
        </p:spPr>
        <p:txBody>
          <a:bodyPr rtlCol="0"/>
          <a:lstStyle/>
          <a:p>
            <a:pPr rtl="0"/>
            <a:r>
              <a:rPr lang="fr-FR" dirty="0"/>
              <a:t>Matériels et logiciels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7155" y="1263841"/>
            <a:ext cx="1916879" cy="4636392"/>
          </a:xfrm>
        </p:spPr>
        <p:txBody>
          <a:bodyPr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MATÉRIELS :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Smartphone Android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Carte Bus CAN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Boitier de location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ESP 32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Raspberry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LOGICIELS :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100" dirty="0">
                <a:solidFill>
                  <a:srgbClr val="4242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 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MySQL (pour les BDD)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uWamp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8</a:t>
            </a:fld>
            <a:endParaRPr lang="fr-FR" dirty="0"/>
          </a:p>
        </p:txBody>
      </p:sp>
      <p:pic>
        <p:nvPicPr>
          <p:cNvPr id="28" name="Google Shape;347;g10cd898b2ae_1_0">
            <a:extLst>
              <a:ext uri="{FF2B5EF4-FFF2-40B4-BE49-F238E27FC236}">
                <a16:creationId xmlns:a16="http://schemas.microsoft.com/office/drawing/2014/main" id="{3C1E500B-BA52-4EDE-AA80-706CC82075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590" y="4582159"/>
            <a:ext cx="1409843" cy="137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48;g10cd898b2ae_1_0">
            <a:extLst>
              <a:ext uri="{FF2B5EF4-FFF2-40B4-BE49-F238E27FC236}">
                <a16:creationId xmlns:a16="http://schemas.microsoft.com/office/drawing/2014/main" id="{A192CD3E-6732-442C-8FF4-FCDCDBAD32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8231" y="567430"/>
            <a:ext cx="785454" cy="96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50;g10cd898b2ae_1_0">
            <a:extLst>
              <a:ext uri="{FF2B5EF4-FFF2-40B4-BE49-F238E27FC236}">
                <a16:creationId xmlns:a16="http://schemas.microsoft.com/office/drawing/2014/main" id="{30F609A6-003E-4A09-9C34-2ED572DD35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2688" y="645452"/>
            <a:ext cx="1392327" cy="78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54;g10cd898b2ae_1_0">
            <a:extLst>
              <a:ext uri="{FF2B5EF4-FFF2-40B4-BE49-F238E27FC236}">
                <a16:creationId xmlns:a16="http://schemas.microsoft.com/office/drawing/2014/main" id="{B0D46E15-F276-4F1A-AD7B-E581CBE48B5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005" y="442559"/>
            <a:ext cx="976467" cy="96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55;g10cd898b2ae_1_0">
            <a:extLst>
              <a:ext uri="{FF2B5EF4-FFF2-40B4-BE49-F238E27FC236}">
                <a16:creationId xmlns:a16="http://schemas.microsoft.com/office/drawing/2014/main" id="{CC04AEB9-B6B5-463F-B833-41DFB95F66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0611" y="476129"/>
            <a:ext cx="1123692" cy="112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 3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A49563B-45F2-4B48-BA42-DF983607C1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576900" y="3172978"/>
            <a:ext cx="1108054" cy="1476552"/>
          </a:xfrm>
          <a:prstGeom prst="rect">
            <a:avLst/>
          </a:prstGeom>
        </p:spPr>
      </p:pic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B94E555A-5F80-4ADC-8BD1-D9DF95658AE4}"/>
              </a:ext>
            </a:extLst>
          </p:cNvPr>
          <p:cNvSpPr txBox="1">
            <a:spLocks/>
          </p:cNvSpPr>
          <p:nvPr/>
        </p:nvSpPr>
        <p:spPr>
          <a:xfrm>
            <a:off x="10120247" y="2190628"/>
            <a:ext cx="2707269" cy="140834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MATÉRIELS A DEFINIR :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Module GPS à définir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Module longue distance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lnSpc>
                <a:spcPct val="107000"/>
              </a:lnSpc>
              <a:spcBef>
                <a:spcPts val="200"/>
              </a:spcBef>
              <a:buClr>
                <a:srgbClr val="000000"/>
              </a:buClr>
              <a:buSzPts val="1400"/>
              <a:buNone/>
            </a:pPr>
            <a:endParaRPr lang="fr-FR" sz="1100" b="1" i="0" kern="1200" dirty="0">
              <a:solidFill>
                <a:srgbClr val="21212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200"/>
              </a:spcBef>
              <a:buClr>
                <a:srgbClr val="000000"/>
              </a:buClr>
              <a:buSzPts val="1400"/>
              <a:buNone/>
            </a:pPr>
            <a:endParaRPr lang="fr-FR" sz="1100" b="1" dirty="0">
              <a:solidFill>
                <a:srgbClr val="21212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200"/>
              </a:spcBef>
              <a:buClr>
                <a:srgbClr val="000000"/>
              </a:buClr>
              <a:buSzPts val="1400"/>
              <a:buNone/>
            </a:pPr>
            <a:r>
              <a:rPr lang="fr-FR" sz="1100" b="1" i="0" kern="12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LISTE DES CONTRAINTES :</a:t>
            </a:r>
            <a:endParaRPr lang="en-GB" sz="11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rtl="0" eaLnBrk="1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fr-FR" sz="1100" b="0" i="0" kern="12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Contrainte temporelle</a:t>
            </a:r>
            <a:endParaRPr lang="en-GB" sz="1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rtl="0" eaLnBrk="1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fr-FR" sz="1100" b="0" i="0" kern="12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Contrainte financière</a:t>
            </a:r>
            <a:endParaRPr lang="en-GB" sz="1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rtl="0" eaLnBrk="1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fr-FR" sz="1100" b="0" i="0" kern="12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Contrainte fiabilité/sécurité</a:t>
            </a:r>
            <a:endParaRPr lang="en-GB" sz="1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rtl="0" eaLnBrk="1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fr-FR" sz="1100" b="0" i="0" kern="12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Contrainte de développement</a:t>
            </a:r>
            <a:endParaRPr lang="en-GB" sz="1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Afficher l’image source">
            <a:extLst>
              <a:ext uri="{FF2B5EF4-FFF2-40B4-BE49-F238E27FC236}">
                <a16:creationId xmlns:a16="http://schemas.microsoft.com/office/drawing/2014/main" id="{EF833333-FE82-4F4F-AAE4-41106C96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188" y="4843205"/>
            <a:ext cx="1200020" cy="85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oogle Shape;352;g10cd898b2ae_1_0">
            <a:extLst>
              <a:ext uri="{FF2B5EF4-FFF2-40B4-BE49-F238E27FC236}">
                <a16:creationId xmlns:a16="http://schemas.microsoft.com/office/drawing/2014/main" id="{DCD3D57A-C0F7-433C-8506-C8AAA183FFB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1">
            <a:alphaModFix/>
          </a:blip>
          <a:srcRect l="36437" r="35408"/>
          <a:stretch/>
        </p:blipFill>
        <p:spPr>
          <a:xfrm rot="16200000">
            <a:off x="483973" y="2128787"/>
            <a:ext cx="886688" cy="178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 20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A148E6A9-49BC-4019-8963-3CAEE6C482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155" y="4291111"/>
            <a:ext cx="1609991" cy="1523069"/>
          </a:xfrm>
          <a:prstGeom prst="rect">
            <a:avLst/>
          </a:prstGeom>
        </p:spPr>
      </p:pic>
      <p:pic>
        <p:nvPicPr>
          <p:cNvPr id="8" name="Image 7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97C83D02-85EA-4F54-8730-CBC09706A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373697">
            <a:off x="4501289" y="4564757"/>
            <a:ext cx="1609991" cy="16099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E8DB1F-F908-4243-B022-0C14E55DD64E}"/>
              </a:ext>
            </a:extLst>
          </p:cNvPr>
          <p:cNvSpPr/>
          <p:nvPr/>
        </p:nvSpPr>
        <p:spPr>
          <a:xfrm>
            <a:off x="2287210" y="3088315"/>
            <a:ext cx="944940" cy="537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5ECE1D-31D4-4DD6-BCE1-3127E80A4099}"/>
              </a:ext>
            </a:extLst>
          </p:cNvPr>
          <p:cNvSpPr/>
          <p:nvPr/>
        </p:nvSpPr>
        <p:spPr>
          <a:xfrm>
            <a:off x="2958212" y="3455281"/>
            <a:ext cx="875557" cy="537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Afficher l’image source">
            <a:extLst>
              <a:ext uri="{FF2B5EF4-FFF2-40B4-BE49-F238E27FC236}">
                <a16:creationId xmlns:a16="http://schemas.microsoft.com/office/drawing/2014/main" id="{DE725273-FDC8-422C-AB0E-E7E4FD97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459" y="558506"/>
            <a:ext cx="1123691" cy="112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26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 descr="table avec plusieurs personnes travaillant sur leur ordinateur portabl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9</a:t>
            </a:fld>
            <a:endParaRPr lang="fr-FR" dirty="0"/>
          </a:p>
        </p:txBody>
      </p:sp>
      <p:sp>
        <p:nvSpPr>
          <p:cNvPr id="9" name="Titre 7">
            <a:extLst>
              <a:ext uri="{FF2B5EF4-FFF2-40B4-BE49-F238E27FC236}">
                <a16:creationId xmlns:a16="http://schemas.microsoft.com/office/drawing/2014/main" id="{6DDCD10D-5CCF-4409-A4C0-C605C1D3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036" y="612037"/>
            <a:ext cx="6645964" cy="884238"/>
          </a:xfrm>
        </p:spPr>
        <p:txBody>
          <a:bodyPr rtlCol="0"/>
          <a:lstStyle/>
          <a:p>
            <a:pPr rtl="0"/>
            <a:r>
              <a:rPr lang="fr-FR" dirty="0"/>
              <a:t>Répartition des tâches</a:t>
            </a:r>
          </a:p>
        </p:txBody>
      </p:sp>
      <p:pic>
        <p:nvPicPr>
          <p:cNvPr id="6" name="Google Shape;364;g10d8598d8d5_0_6">
            <a:extLst>
              <a:ext uri="{FF2B5EF4-FFF2-40B4-BE49-F238E27FC236}">
                <a16:creationId xmlns:a16="http://schemas.microsoft.com/office/drawing/2014/main" id="{12B106CB-4E23-4A53-94A0-CD23EC8F813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0308"/>
          <a:stretch/>
        </p:blipFill>
        <p:spPr>
          <a:xfrm>
            <a:off x="0" y="2089119"/>
            <a:ext cx="6063203" cy="36136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softEdge rad="31750"/>
          </a:effectLst>
        </p:spPr>
      </p:pic>
      <p:pic>
        <p:nvPicPr>
          <p:cNvPr id="7" name="Google Shape;365;g10d8598d8d5_0_6">
            <a:extLst>
              <a:ext uri="{FF2B5EF4-FFF2-40B4-BE49-F238E27FC236}">
                <a16:creationId xmlns:a16="http://schemas.microsoft.com/office/drawing/2014/main" id="{3C947B51-570D-45E0-9E27-30210F18D4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0855"/>
          <a:stretch/>
        </p:blipFill>
        <p:spPr>
          <a:xfrm>
            <a:off x="6045159" y="2089119"/>
            <a:ext cx="6096000" cy="36136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4270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9999682.tgt.Office_48420175_TF55661986_Win32_OJ108979094" id="{91663FFC-0D4F-48D0-8A8E-A9AC483E0A31}" vid="{F481D0F7-3106-4360-9670-50291269354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la technologie</Template>
  <TotalTime>0</TotalTime>
  <Words>561</Words>
  <Application>Microsoft Office PowerPoint</Application>
  <PresentationFormat>Grand écran</PresentationFormat>
  <Paragraphs>116</Paragraphs>
  <Slides>17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Abadi</vt:lpstr>
      <vt:lpstr>Arial</vt:lpstr>
      <vt:lpstr>Arial</vt:lpstr>
      <vt:lpstr>Avenir Next LT Pro</vt:lpstr>
      <vt:lpstr>Calibri</vt:lpstr>
      <vt:lpstr>Calibri Light</vt:lpstr>
      <vt:lpstr>Graphik</vt:lpstr>
      <vt:lpstr>Wingdings</vt:lpstr>
      <vt:lpstr>Thème Office</vt:lpstr>
      <vt:lpstr>Projet de fin d’année</vt:lpstr>
      <vt:lpstr>Sommaire</vt:lpstr>
      <vt:lpstr>Analyse du besoin</vt:lpstr>
      <vt:lpstr>Présentation du projet</vt:lpstr>
      <vt:lpstr>Diagramme de cas d’utilisation</vt:lpstr>
      <vt:lpstr>Diagramme de déploiement</vt:lpstr>
      <vt:lpstr>Planning prévisionnel</vt:lpstr>
      <vt:lpstr>Matériels et logiciels</vt:lpstr>
      <vt:lpstr>Répartition des tâches</vt:lpstr>
      <vt:lpstr>Partie individuelle : malpeyre jules </vt:lpstr>
      <vt:lpstr>Présentation PowerPoint</vt:lpstr>
      <vt:lpstr>L’interface homme-machine</vt:lpstr>
      <vt:lpstr>Cycle du loueur</vt:lpstr>
      <vt:lpstr>Cycle du propriétaire</vt:lpstr>
      <vt:lpstr>Cycle administrateur</vt:lpstr>
      <vt:lpstr>L’utilisation de la Raspberry</vt:lpstr>
      <vt:lpstr>Travail restant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Partie individuelle</dc:title>
  <dc:creator>HELLOU Karim</dc:creator>
  <cp:lastModifiedBy>MALPEYRE Jules</cp:lastModifiedBy>
  <cp:revision>69</cp:revision>
  <dcterms:created xsi:type="dcterms:W3CDTF">2022-02-03T15:00:29Z</dcterms:created>
  <dcterms:modified xsi:type="dcterms:W3CDTF">2022-04-22T14:31:42Z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